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61" r:id="rId6"/>
    <p:sldId id="272" r:id="rId7"/>
    <p:sldId id="273" r:id="rId8"/>
    <p:sldId id="262" r:id="rId9"/>
    <p:sldId id="264" r:id="rId10"/>
    <p:sldId id="265" r:id="rId11"/>
    <p:sldId id="267" r:id="rId12"/>
    <p:sldId id="266" r:id="rId13"/>
    <p:sldId id="263" r:id="rId14"/>
    <p:sldId id="268" r:id="rId15"/>
    <p:sldId id="274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 snapToGrid="0">
      <p:cViewPr varScale="1">
        <p:scale>
          <a:sx n="89" d="100"/>
          <a:sy n="89" d="100"/>
        </p:scale>
        <p:origin x="3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83915D-6739-409D-B25C-FE661458E2D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72248D97-3BF3-48ED-9CA2-F470DC8B147F}">
      <dgm:prSet/>
      <dgm:spPr/>
      <dgm:t>
        <a:bodyPr/>
        <a:lstStyle/>
        <a:p>
          <a:r>
            <a:rPr lang="en-US"/>
            <a:t>Previous research has laid the groundwork for emotion-based systems using datasets like FER-2013, CK+, AffectNet, and JAFFE. </a:t>
          </a:r>
        </a:p>
      </dgm:t>
    </dgm:pt>
    <dgm:pt modelId="{A91D5B70-D264-4EA4-9BF1-CEEE0B37A035}" type="parTrans" cxnId="{D1A6F452-B95E-460C-AA2B-B3E83E924746}">
      <dgm:prSet/>
      <dgm:spPr/>
      <dgm:t>
        <a:bodyPr/>
        <a:lstStyle/>
        <a:p>
          <a:endParaRPr lang="en-US"/>
        </a:p>
      </dgm:t>
    </dgm:pt>
    <dgm:pt modelId="{8914140C-2A3C-4E12-A36C-1F98AEB8E5F8}" type="sibTrans" cxnId="{D1A6F452-B95E-460C-AA2B-B3E83E924746}">
      <dgm:prSet/>
      <dgm:spPr/>
      <dgm:t>
        <a:bodyPr/>
        <a:lstStyle/>
        <a:p>
          <a:endParaRPr lang="en-US"/>
        </a:p>
      </dgm:t>
    </dgm:pt>
    <dgm:pt modelId="{6EDB4519-301D-4F9A-B261-984F999AE101}">
      <dgm:prSet/>
      <dgm:spPr/>
      <dgm:t>
        <a:bodyPr/>
        <a:lstStyle/>
        <a:p>
          <a:r>
            <a:rPr lang="en-US"/>
            <a:t>Traditional approaches often employed static rule-based methods and machine learning models such as SVMs. Recent advancements have seen a shift toward dynamic, CNN-based models which provide superior accuracy in emotion detection. </a:t>
          </a:r>
        </a:p>
      </dgm:t>
    </dgm:pt>
    <dgm:pt modelId="{469C95D2-B2D1-414A-9E39-9608B42D30C0}" type="parTrans" cxnId="{9E794BFC-8985-4BAE-A02D-40F797C327EC}">
      <dgm:prSet/>
      <dgm:spPr/>
      <dgm:t>
        <a:bodyPr/>
        <a:lstStyle/>
        <a:p>
          <a:endParaRPr lang="en-US"/>
        </a:p>
      </dgm:t>
    </dgm:pt>
    <dgm:pt modelId="{B946EC31-11EB-4095-9D54-9571D21814A0}" type="sibTrans" cxnId="{9E794BFC-8985-4BAE-A02D-40F797C327EC}">
      <dgm:prSet/>
      <dgm:spPr/>
      <dgm:t>
        <a:bodyPr/>
        <a:lstStyle/>
        <a:p>
          <a:endParaRPr lang="en-US"/>
        </a:p>
      </dgm:t>
    </dgm:pt>
    <dgm:pt modelId="{7BBB620A-E068-4FA8-A950-F6557BB7FCD5}">
      <dgm:prSet/>
      <dgm:spPr/>
      <dgm:t>
        <a:bodyPr/>
        <a:lstStyle/>
        <a:p>
          <a:r>
            <a:rPr lang="en-US"/>
            <a:t>However, many existing solutions rely on external APIs for music streaming, leading to concerns about data privacy and customization. Our project builds on these studies by creating a standalone system that marries efficient emotion detection with tailored music recommendation, building a hardware implementation which provides room for future advancements.</a:t>
          </a:r>
        </a:p>
      </dgm:t>
    </dgm:pt>
    <dgm:pt modelId="{21EACCE5-B815-47D1-8FD7-DCFAA77A0A42}" type="parTrans" cxnId="{431591FC-161E-4D39-A632-07349E8ACF62}">
      <dgm:prSet/>
      <dgm:spPr/>
      <dgm:t>
        <a:bodyPr/>
        <a:lstStyle/>
        <a:p>
          <a:endParaRPr lang="en-US"/>
        </a:p>
      </dgm:t>
    </dgm:pt>
    <dgm:pt modelId="{A266876D-B329-4D64-81E0-22C5925B5070}" type="sibTrans" cxnId="{431591FC-161E-4D39-A632-07349E8ACF62}">
      <dgm:prSet/>
      <dgm:spPr/>
      <dgm:t>
        <a:bodyPr/>
        <a:lstStyle/>
        <a:p>
          <a:endParaRPr lang="en-US"/>
        </a:p>
      </dgm:t>
    </dgm:pt>
    <dgm:pt modelId="{E587E615-3317-4075-9E9C-4C1C10474F75}" type="pres">
      <dgm:prSet presAssocID="{6583915D-6739-409D-B25C-FE661458E2D3}" presName="root" presStyleCnt="0">
        <dgm:presLayoutVars>
          <dgm:dir/>
          <dgm:resizeHandles val="exact"/>
        </dgm:presLayoutVars>
      </dgm:prSet>
      <dgm:spPr/>
    </dgm:pt>
    <dgm:pt modelId="{A1D71E2D-1B7B-4353-BFAC-C1016DEF66D1}" type="pres">
      <dgm:prSet presAssocID="{72248D97-3BF3-48ED-9CA2-F470DC8B147F}" presName="compNode" presStyleCnt="0"/>
      <dgm:spPr/>
    </dgm:pt>
    <dgm:pt modelId="{64B938AD-5991-494E-867D-C489C674FB20}" type="pres">
      <dgm:prSet presAssocID="{72248D97-3BF3-48ED-9CA2-F470DC8B147F}" presName="bgRect" presStyleLbl="bgShp" presStyleIdx="0" presStyleCnt="3"/>
      <dgm:spPr/>
    </dgm:pt>
    <dgm:pt modelId="{A9FAB131-9F6B-4C11-A14E-6089A275AD3D}" type="pres">
      <dgm:prSet presAssocID="{72248D97-3BF3-48ED-9CA2-F470DC8B147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BAA7FAFC-8B84-4CEB-9FF4-5637E54986D3}" type="pres">
      <dgm:prSet presAssocID="{72248D97-3BF3-48ED-9CA2-F470DC8B147F}" presName="spaceRect" presStyleCnt="0"/>
      <dgm:spPr/>
    </dgm:pt>
    <dgm:pt modelId="{A4452B41-0572-4154-A3D7-9C05B0ADE4A3}" type="pres">
      <dgm:prSet presAssocID="{72248D97-3BF3-48ED-9CA2-F470DC8B147F}" presName="parTx" presStyleLbl="revTx" presStyleIdx="0" presStyleCnt="3">
        <dgm:presLayoutVars>
          <dgm:chMax val="0"/>
          <dgm:chPref val="0"/>
        </dgm:presLayoutVars>
      </dgm:prSet>
      <dgm:spPr/>
    </dgm:pt>
    <dgm:pt modelId="{6DA55220-F118-439C-A696-9A3F40CD5BA1}" type="pres">
      <dgm:prSet presAssocID="{8914140C-2A3C-4E12-A36C-1F98AEB8E5F8}" presName="sibTrans" presStyleCnt="0"/>
      <dgm:spPr/>
    </dgm:pt>
    <dgm:pt modelId="{D93B8BED-0FB5-477A-B320-196EFCFA47A2}" type="pres">
      <dgm:prSet presAssocID="{6EDB4519-301D-4F9A-B261-984F999AE101}" presName="compNode" presStyleCnt="0"/>
      <dgm:spPr/>
    </dgm:pt>
    <dgm:pt modelId="{A615110C-27BA-46C7-831A-0A6655AC0895}" type="pres">
      <dgm:prSet presAssocID="{6EDB4519-301D-4F9A-B261-984F999AE101}" presName="bgRect" presStyleLbl="bgShp" presStyleIdx="1" presStyleCnt="3"/>
      <dgm:spPr/>
    </dgm:pt>
    <dgm:pt modelId="{EC3252D4-9855-4997-BB3B-DA734E1A4D7B}" type="pres">
      <dgm:prSet presAssocID="{6EDB4519-301D-4F9A-B261-984F999AE10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3A08F22A-BD47-4149-B439-00F27DCB43B4}" type="pres">
      <dgm:prSet presAssocID="{6EDB4519-301D-4F9A-B261-984F999AE101}" presName="spaceRect" presStyleCnt="0"/>
      <dgm:spPr/>
    </dgm:pt>
    <dgm:pt modelId="{6026676F-6AB9-4BC6-B76A-A02237A9C4EC}" type="pres">
      <dgm:prSet presAssocID="{6EDB4519-301D-4F9A-B261-984F999AE101}" presName="parTx" presStyleLbl="revTx" presStyleIdx="1" presStyleCnt="3">
        <dgm:presLayoutVars>
          <dgm:chMax val="0"/>
          <dgm:chPref val="0"/>
        </dgm:presLayoutVars>
      </dgm:prSet>
      <dgm:spPr/>
    </dgm:pt>
    <dgm:pt modelId="{FB3116EC-14D5-4E1B-8332-82A824C1D203}" type="pres">
      <dgm:prSet presAssocID="{B946EC31-11EB-4095-9D54-9571D21814A0}" presName="sibTrans" presStyleCnt="0"/>
      <dgm:spPr/>
    </dgm:pt>
    <dgm:pt modelId="{D5E33283-2131-41CA-BFEC-D66BA34E345F}" type="pres">
      <dgm:prSet presAssocID="{7BBB620A-E068-4FA8-A950-F6557BB7FCD5}" presName="compNode" presStyleCnt="0"/>
      <dgm:spPr/>
    </dgm:pt>
    <dgm:pt modelId="{EB476994-875C-45D7-A689-A7824565EEC7}" type="pres">
      <dgm:prSet presAssocID="{7BBB620A-E068-4FA8-A950-F6557BB7FCD5}" presName="bgRect" presStyleLbl="bgShp" presStyleIdx="2" presStyleCnt="3"/>
      <dgm:spPr/>
    </dgm:pt>
    <dgm:pt modelId="{CEF8B413-3536-4B32-8152-7FE3F0F108AD}" type="pres">
      <dgm:prSet presAssocID="{7BBB620A-E068-4FA8-A950-F6557BB7FCD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49BCAE47-2F5E-47FC-B222-FB4BAB41494E}" type="pres">
      <dgm:prSet presAssocID="{7BBB620A-E068-4FA8-A950-F6557BB7FCD5}" presName="spaceRect" presStyleCnt="0"/>
      <dgm:spPr/>
    </dgm:pt>
    <dgm:pt modelId="{C8DC5C5E-23C3-48E6-A803-BBD6B0755CED}" type="pres">
      <dgm:prSet presAssocID="{7BBB620A-E068-4FA8-A950-F6557BB7FCD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2C07A07-A1DC-4C76-845D-98629868ACE8}" type="presOf" srcId="{6583915D-6739-409D-B25C-FE661458E2D3}" destId="{E587E615-3317-4075-9E9C-4C1C10474F75}" srcOrd="0" destOrd="0" presId="urn:microsoft.com/office/officeart/2018/2/layout/IconVerticalSolidList"/>
    <dgm:cxn modelId="{8A76A528-F165-474C-B121-075C2BC0BF5E}" type="presOf" srcId="{72248D97-3BF3-48ED-9CA2-F470DC8B147F}" destId="{A4452B41-0572-4154-A3D7-9C05B0ADE4A3}" srcOrd="0" destOrd="0" presId="urn:microsoft.com/office/officeart/2018/2/layout/IconVerticalSolidList"/>
    <dgm:cxn modelId="{3C74F42E-1207-4BDC-A1DB-E46C40ECB528}" type="presOf" srcId="{7BBB620A-E068-4FA8-A950-F6557BB7FCD5}" destId="{C8DC5C5E-23C3-48E6-A803-BBD6B0755CED}" srcOrd="0" destOrd="0" presId="urn:microsoft.com/office/officeart/2018/2/layout/IconVerticalSolidList"/>
    <dgm:cxn modelId="{B3C8DB46-8E39-4AE3-B05F-E4FB18E43383}" type="presOf" srcId="{6EDB4519-301D-4F9A-B261-984F999AE101}" destId="{6026676F-6AB9-4BC6-B76A-A02237A9C4EC}" srcOrd="0" destOrd="0" presId="urn:microsoft.com/office/officeart/2018/2/layout/IconVerticalSolidList"/>
    <dgm:cxn modelId="{D1A6F452-B95E-460C-AA2B-B3E83E924746}" srcId="{6583915D-6739-409D-B25C-FE661458E2D3}" destId="{72248D97-3BF3-48ED-9CA2-F470DC8B147F}" srcOrd="0" destOrd="0" parTransId="{A91D5B70-D264-4EA4-9BF1-CEEE0B37A035}" sibTransId="{8914140C-2A3C-4E12-A36C-1F98AEB8E5F8}"/>
    <dgm:cxn modelId="{9E794BFC-8985-4BAE-A02D-40F797C327EC}" srcId="{6583915D-6739-409D-B25C-FE661458E2D3}" destId="{6EDB4519-301D-4F9A-B261-984F999AE101}" srcOrd="1" destOrd="0" parTransId="{469C95D2-B2D1-414A-9E39-9608B42D30C0}" sibTransId="{B946EC31-11EB-4095-9D54-9571D21814A0}"/>
    <dgm:cxn modelId="{431591FC-161E-4D39-A632-07349E8ACF62}" srcId="{6583915D-6739-409D-B25C-FE661458E2D3}" destId="{7BBB620A-E068-4FA8-A950-F6557BB7FCD5}" srcOrd="2" destOrd="0" parTransId="{21EACCE5-B815-47D1-8FD7-DCFAA77A0A42}" sibTransId="{A266876D-B329-4D64-81E0-22C5925B5070}"/>
    <dgm:cxn modelId="{7C6D1CE5-FB39-432D-BFB3-C0F4FCE25CF3}" type="presParOf" srcId="{E587E615-3317-4075-9E9C-4C1C10474F75}" destId="{A1D71E2D-1B7B-4353-BFAC-C1016DEF66D1}" srcOrd="0" destOrd="0" presId="urn:microsoft.com/office/officeart/2018/2/layout/IconVerticalSolidList"/>
    <dgm:cxn modelId="{E104B4AC-F135-4589-9C90-E3FA9B3AD40C}" type="presParOf" srcId="{A1D71E2D-1B7B-4353-BFAC-C1016DEF66D1}" destId="{64B938AD-5991-494E-867D-C489C674FB20}" srcOrd="0" destOrd="0" presId="urn:microsoft.com/office/officeart/2018/2/layout/IconVerticalSolidList"/>
    <dgm:cxn modelId="{A749E354-40DB-455E-BF58-0EF8CD704DFD}" type="presParOf" srcId="{A1D71E2D-1B7B-4353-BFAC-C1016DEF66D1}" destId="{A9FAB131-9F6B-4C11-A14E-6089A275AD3D}" srcOrd="1" destOrd="0" presId="urn:microsoft.com/office/officeart/2018/2/layout/IconVerticalSolidList"/>
    <dgm:cxn modelId="{28E64949-F353-492D-9EEB-F421DE9E4773}" type="presParOf" srcId="{A1D71E2D-1B7B-4353-BFAC-C1016DEF66D1}" destId="{BAA7FAFC-8B84-4CEB-9FF4-5637E54986D3}" srcOrd="2" destOrd="0" presId="urn:microsoft.com/office/officeart/2018/2/layout/IconVerticalSolidList"/>
    <dgm:cxn modelId="{E9C19F50-CA8A-44A8-9163-10DD904FEC4F}" type="presParOf" srcId="{A1D71E2D-1B7B-4353-BFAC-C1016DEF66D1}" destId="{A4452B41-0572-4154-A3D7-9C05B0ADE4A3}" srcOrd="3" destOrd="0" presId="urn:microsoft.com/office/officeart/2018/2/layout/IconVerticalSolidList"/>
    <dgm:cxn modelId="{883196D2-DC65-4359-9D40-A36E7D137B6F}" type="presParOf" srcId="{E587E615-3317-4075-9E9C-4C1C10474F75}" destId="{6DA55220-F118-439C-A696-9A3F40CD5BA1}" srcOrd="1" destOrd="0" presId="urn:microsoft.com/office/officeart/2018/2/layout/IconVerticalSolidList"/>
    <dgm:cxn modelId="{BB07546B-9EFE-4EB5-AC1C-EABEDA6E095A}" type="presParOf" srcId="{E587E615-3317-4075-9E9C-4C1C10474F75}" destId="{D93B8BED-0FB5-477A-B320-196EFCFA47A2}" srcOrd="2" destOrd="0" presId="urn:microsoft.com/office/officeart/2018/2/layout/IconVerticalSolidList"/>
    <dgm:cxn modelId="{6307067A-999C-44CF-A611-78FC5EF6237D}" type="presParOf" srcId="{D93B8BED-0FB5-477A-B320-196EFCFA47A2}" destId="{A615110C-27BA-46C7-831A-0A6655AC0895}" srcOrd="0" destOrd="0" presId="urn:microsoft.com/office/officeart/2018/2/layout/IconVerticalSolidList"/>
    <dgm:cxn modelId="{B8A22415-6FF7-481E-BFBB-420CAA02F81D}" type="presParOf" srcId="{D93B8BED-0FB5-477A-B320-196EFCFA47A2}" destId="{EC3252D4-9855-4997-BB3B-DA734E1A4D7B}" srcOrd="1" destOrd="0" presId="urn:microsoft.com/office/officeart/2018/2/layout/IconVerticalSolidList"/>
    <dgm:cxn modelId="{755DD110-F954-40A6-B021-984759E9011D}" type="presParOf" srcId="{D93B8BED-0FB5-477A-B320-196EFCFA47A2}" destId="{3A08F22A-BD47-4149-B439-00F27DCB43B4}" srcOrd="2" destOrd="0" presId="urn:microsoft.com/office/officeart/2018/2/layout/IconVerticalSolidList"/>
    <dgm:cxn modelId="{958FFF1F-564C-4883-A513-7D5210E78857}" type="presParOf" srcId="{D93B8BED-0FB5-477A-B320-196EFCFA47A2}" destId="{6026676F-6AB9-4BC6-B76A-A02237A9C4EC}" srcOrd="3" destOrd="0" presId="urn:microsoft.com/office/officeart/2018/2/layout/IconVerticalSolidList"/>
    <dgm:cxn modelId="{86AF39FA-6DD0-4BE9-96AA-77675190AFFC}" type="presParOf" srcId="{E587E615-3317-4075-9E9C-4C1C10474F75}" destId="{FB3116EC-14D5-4E1B-8332-82A824C1D203}" srcOrd="3" destOrd="0" presId="urn:microsoft.com/office/officeart/2018/2/layout/IconVerticalSolidList"/>
    <dgm:cxn modelId="{50CECC23-C538-4170-9271-3BC8B2658916}" type="presParOf" srcId="{E587E615-3317-4075-9E9C-4C1C10474F75}" destId="{D5E33283-2131-41CA-BFEC-D66BA34E345F}" srcOrd="4" destOrd="0" presId="urn:microsoft.com/office/officeart/2018/2/layout/IconVerticalSolidList"/>
    <dgm:cxn modelId="{37932959-576D-4C0A-B129-D20524AF2BEE}" type="presParOf" srcId="{D5E33283-2131-41CA-BFEC-D66BA34E345F}" destId="{EB476994-875C-45D7-A689-A7824565EEC7}" srcOrd="0" destOrd="0" presId="urn:microsoft.com/office/officeart/2018/2/layout/IconVerticalSolidList"/>
    <dgm:cxn modelId="{54B158D8-A49D-4686-A738-78C3DF46C896}" type="presParOf" srcId="{D5E33283-2131-41CA-BFEC-D66BA34E345F}" destId="{CEF8B413-3536-4B32-8152-7FE3F0F108AD}" srcOrd="1" destOrd="0" presId="urn:microsoft.com/office/officeart/2018/2/layout/IconVerticalSolidList"/>
    <dgm:cxn modelId="{03630644-F357-41E1-AA17-20262817440E}" type="presParOf" srcId="{D5E33283-2131-41CA-BFEC-D66BA34E345F}" destId="{49BCAE47-2F5E-47FC-B222-FB4BAB41494E}" srcOrd="2" destOrd="0" presId="urn:microsoft.com/office/officeart/2018/2/layout/IconVerticalSolidList"/>
    <dgm:cxn modelId="{FE6F9166-FDE3-43A5-8CB1-F0C1C0A7581C}" type="presParOf" srcId="{D5E33283-2131-41CA-BFEC-D66BA34E345F}" destId="{C8DC5C5E-23C3-48E6-A803-BBD6B0755CE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B938AD-5991-494E-867D-C489C674FB2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FAB131-9F6B-4C11-A14E-6089A275AD3D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452B41-0572-4154-A3D7-9C05B0ADE4A3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Previous research has laid the groundwork for emotion-based systems using datasets like FER-2013, CK+, AffectNet, and JAFFE. </a:t>
          </a:r>
        </a:p>
      </dsp:txBody>
      <dsp:txXfrm>
        <a:off x="1437631" y="531"/>
        <a:ext cx="9077968" cy="1244702"/>
      </dsp:txXfrm>
    </dsp:sp>
    <dsp:sp modelId="{A615110C-27BA-46C7-831A-0A6655AC089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3252D4-9855-4997-BB3B-DA734E1A4D7B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26676F-6AB9-4BC6-B76A-A02237A9C4EC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Traditional approaches often employed static rule-based methods and machine learning models such as SVMs. Recent advancements have seen a shift toward dynamic, CNN-based models which provide superior accuracy in emotion detection. </a:t>
          </a:r>
        </a:p>
      </dsp:txBody>
      <dsp:txXfrm>
        <a:off x="1437631" y="1556410"/>
        <a:ext cx="9077968" cy="1244702"/>
      </dsp:txXfrm>
    </dsp:sp>
    <dsp:sp modelId="{EB476994-875C-45D7-A689-A7824565EEC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F8B413-3536-4B32-8152-7FE3F0F108AD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DC5C5E-23C3-48E6-A803-BBD6B0755CED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However, many existing solutions rely on external APIs for music streaming, leading to concerns about data privacy and customization. Our project builds on these studies by creating a standalone system that marries efficient emotion detection with tailored music recommendation, building a hardware implementation which provides room for future advancements.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8F33F3-FE53-4890-9CBF-21B04E75BE17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7C26D-3B68-4AA9-BBAF-22C027D530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282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7C26D-3B68-4AA9-BBAF-22C027D53002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4211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3459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920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5615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6386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5882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907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9401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8909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4198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6045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8449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D31B1-08DB-4F3D-9822-89A674A157CA}" type="datetimeFigureOut">
              <a:rPr lang="en-IN" smtClean="0"/>
              <a:t>06-04-2025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8712D-1C8E-45D1-8126-C516DC49C8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847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3542045"/>
          </a:xfrm>
        </p:spPr>
        <p:txBody>
          <a:bodyPr anchor="b">
            <a:normAutofit/>
          </a:bodyPr>
          <a:lstStyle/>
          <a:p>
            <a:pPr algn="l"/>
            <a:r>
              <a:rPr lang="en-IN" sz="6300" b="1"/>
              <a:t>Emotion Based Music Player using a combination of OpenCV and Raspberry Pi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5241" y="4582814"/>
            <a:ext cx="7132335" cy="1312657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Presented By - Aditya Anand</a:t>
            </a:r>
            <a:endParaRPr lang="en-US" cap="none"/>
          </a:p>
          <a:p>
            <a:pPr algn="l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1749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Triangle 16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5239" y="858689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sz="7200" b="1" dirty="0"/>
              <a:t>CONCLUSION</a:t>
            </a:r>
            <a:endParaRPr lang="en-IN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5239" y="2363645"/>
            <a:ext cx="8566127" cy="3502770"/>
          </a:xfrm>
        </p:spPr>
        <p:txBody>
          <a:bodyPr anchor="t">
            <a:noAutofit/>
          </a:bodyPr>
          <a:lstStyle/>
          <a:p>
            <a:pPr>
              <a:buNone/>
            </a:pPr>
            <a:r>
              <a:rPr lang="en-US" sz="1800" dirty="0"/>
              <a:t>   In summary, the Emotion Based Music Player Device redefines how technology can interact with human emotions by delivering a tailored music experience through real-time emotion recognition. Our project has shown that a self-contained, privacy-preserving system is not only feasible but also effective in enhancing user engagement. Looking ahead, future enhancements may include: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Incorporating personalized music playlists, other functionalities or experiences for the User (Shorts, Games, Meditation / Personalized workouts etc.).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Expanding the input modalities to include voice, text, and physiological signals for even more accurate emotion detection.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Integrating the system into IoT-enabled smart environments for adaptive control, further enriching the user experience.</a:t>
            </a:r>
          </a:p>
          <a:p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849370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15068"/>
            <a:ext cx="10515600" cy="801020"/>
          </a:xfrm>
        </p:spPr>
        <p:txBody>
          <a:bodyPr/>
          <a:lstStyle/>
          <a:p>
            <a:r>
              <a:rPr lang="en-US" b="1" dirty="0"/>
              <a:t>References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[1] J. Smith and L. Zhang, “Emotion recognition using multi-modal data,” uses facial, speech, and physiological signals for accurate emotion detection.</a:t>
            </a:r>
          </a:p>
          <a:p>
            <a:r>
              <a:rPr lang="en-US" dirty="0"/>
              <a:t>[2] A. Johnson and P. Kumar, “Speech-driven emotion-music mapping,” maps speech features to music tracks using deep learning.</a:t>
            </a:r>
          </a:p>
          <a:p>
            <a:r>
              <a:rPr lang="en-US" dirty="0"/>
              <a:t>[3] M. Lee and H. Chen, “EEG signals in music recommendation,” utilizes EEG signals for precise emotion-based music recommendations.</a:t>
            </a:r>
          </a:p>
          <a:p>
            <a:r>
              <a:rPr lang="en-US" dirty="0"/>
              <a:t>[4] R. Brown and T. Patel, “Transformer-based emotion detection,” applies transformer models for real-time emotion recognition.</a:t>
            </a:r>
          </a:p>
          <a:p>
            <a:r>
              <a:rPr lang="en-US" dirty="0"/>
              <a:t>[5] K. Garcia and S. Nakamura, “Cultural preferences in music emotion mapping,” analyzes cross-cultural differences in music-emotion associations.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790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131" y="1210163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[6] D. Wilson and E. Martinez, “Real-time adaptive music systems,” introduces reinforcement learning for adaptive music systems.</a:t>
            </a:r>
          </a:p>
          <a:p>
            <a:r>
              <a:rPr lang="en-US" dirty="0"/>
              <a:t>[7] B. Taylor and F. Singh, “Valence-arousal mapping in music,” uses the valence-arousal model for mapping emotions to music.</a:t>
            </a:r>
          </a:p>
          <a:p>
            <a:r>
              <a:rPr lang="en-US" dirty="0"/>
              <a:t>[8] H. Lopez and N. Wang, “Privacy-preserving emotion detection,” implements federated learning for privacy in emotion detection.</a:t>
            </a:r>
          </a:p>
          <a:p>
            <a:r>
              <a:rPr lang="en-US" dirty="0"/>
              <a:t>[9] O. Ahmed and G. Silva, “Deep learning in music recommendation,” employs CNNs and RNNs for feature extraction and music prediction.</a:t>
            </a:r>
          </a:p>
          <a:p>
            <a:r>
              <a:rPr lang="en-US" dirty="0"/>
              <a:t>[10] L. Nguyen and J. Rivera, “Adaptive music therapy system,” designs a therapeutic system for stress management using music.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21843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131" y="1429971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[11] X. Chang and X. Zhang, “Music emotion prediction using recurrent neural networks,” applies RNNs to predict user emotions and recommend music.</a:t>
            </a:r>
          </a:p>
          <a:p>
            <a:r>
              <a:rPr lang="en-US" dirty="0"/>
              <a:t>[12] S. Dutta and S. </a:t>
            </a:r>
            <a:r>
              <a:rPr lang="en-US" dirty="0" err="1"/>
              <a:t>Mookherjee</a:t>
            </a:r>
            <a:r>
              <a:rPr lang="en-US" dirty="0"/>
              <a:t>, “Exploring the emotional landscape of music,” analyzes Spotify music data to study valence trends and genre variations.</a:t>
            </a:r>
          </a:p>
          <a:p>
            <a:r>
              <a:rPr lang="en-US" dirty="0"/>
              <a:t>[13] T. </a:t>
            </a:r>
            <a:r>
              <a:rPr lang="en-US" dirty="0" err="1"/>
              <a:t>Babu</a:t>
            </a:r>
            <a:r>
              <a:rPr lang="en-US" dirty="0"/>
              <a:t> and R. R. Nair, “Emotion-aware music recommendation system,” recommends music based on real-time emotional context.</a:t>
            </a:r>
          </a:p>
          <a:p>
            <a:r>
              <a:rPr lang="en-US" dirty="0"/>
              <a:t>[14] W. Cui and P. </a:t>
            </a:r>
            <a:r>
              <a:rPr lang="en-US" dirty="0" err="1"/>
              <a:t>Sarmento</a:t>
            </a:r>
            <a:r>
              <a:rPr lang="en-US" dirty="0"/>
              <a:t>, “</a:t>
            </a:r>
            <a:r>
              <a:rPr lang="en-US" dirty="0" err="1"/>
              <a:t>MoodLoopGP</a:t>
            </a:r>
            <a:r>
              <a:rPr lang="en-US" dirty="0"/>
              <a:t>: Emotion-conditioned music generation,” generates music loops conditioned by multi-granular emotion features.</a:t>
            </a:r>
          </a:p>
          <a:p>
            <a:r>
              <a:rPr lang="en-US" dirty="0"/>
              <a:t>[15] “Emotion-based music player using facial expression recognition,” uses facial expressions to detect user emotions and play music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3618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131" y="159702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[16] “Affective music player: Emotion-based playlist generation,” creates playlists based on user emotional states.</a:t>
            </a:r>
          </a:p>
          <a:p>
            <a:r>
              <a:rPr lang="en-US" dirty="0"/>
              <a:t>[17] “Emotion-based smart music player using deep learning,” combines deep learning models for emotion detection and music mapping.</a:t>
            </a:r>
          </a:p>
          <a:p>
            <a:r>
              <a:rPr lang="en-US" dirty="0"/>
              <a:t>[18] M. Ahmad and J. Rivera, “Music recommendation through sentiment analysis,” uses sentiment analysis to recommend mood-matching songs.</a:t>
            </a:r>
          </a:p>
          <a:p>
            <a:r>
              <a:rPr lang="en-US" dirty="0"/>
              <a:t>[19] S. Kumar and L. Zhang, “Reinforcement learning for music recommendation,” leverages RL algorithms for personalized music suggestions.</a:t>
            </a:r>
          </a:p>
          <a:p>
            <a:r>
              <a:rPr lang="en-US" dirty="0"/>
              <a:t>[20] H. Lopez and N. Wang, “Federated learning in music emotion systems,” applies federated learning for secure emotion-based music recommendation.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3895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F99658-9557-7B98-33C9-C5E686495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992" y="687480"/>
            <a:ext cx="9984615" cy="1597228"/>
          </a:xfrm>
        </p:spPr>
        <p:txBody>
          <a:bodyPr>
            <a:normAutofit/>
          </a:bodyPr>
          <a:lstStyle/>
          <a:p>
            <a:r>
              <a:rPr lang="en-IN" sz="6000" b="1" dirty="0"/>
              <a:t>Testing Video</a:t>
            </a:r>
          </a:p>
        </p:txBody>
      </p:sp>
      <p:pic>
        <p:nvPicPr>
          <p:cNvPr id="4" name="WhatsApp Video 2025-04-05 at 22.15.38">
            <a:hlinkClick r:id="" action="ppaction://media"/>
            <a:extLst>
              <a:ext uri="{FF2B5EF4-FFF2-40B4-BE49-F238E27FC236}">
                <a16:creationId xmlns:a16="http://schemas.microsoft.com/office/drawing/2014/main" id="{692BA24C-3FDC-7078-7A91-B3527693B0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61163" y="2144571"/>
            <a:ext cx="5466272" cy="307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61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5460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4600" b="1"/>
              <a:t>Introduction</a:t>
            </a:r>
            <a:endParaRPr lang="en-IN" sz="4600" b="1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anchor="ctr">
            <a:normAutofit/>
          </a:bodyPr>
          <a:lstStyle/>
          <a:p>
            <a:r>
              <a:rPr lang="en-US" sz="2000"/>
              <a:t>In today’s era, technology is evolving to offer deeply personalized experiences. </a:t>
            </a:r>
          </a:p>
          <a:p>
            <a:r>
              <a:rPr lang="en-US" sz="2000"/>
              <a:t>Our project addresses the need for systems that not only entertain but also connect with the user’s emotional state. By integrating facial expression analysis into a music recommendation system, we bridge the gap between human emotions and machine intelligence. </a:t>
            </a:r>
          </a:p>
          <a:p>
            <a:r>
              <a:rPr lang="en-US" sz="2000"/>
              <a:t>This system dynamically responds to the user’s mood, thereby enhancing both the listening experience and overall engagement.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3590555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5100" b="1"/>
              <a:t>OBJECTIVE</a:t>
            </a:r>
            <a:endParaRPr lang="en-IN" sz="510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anchor="ctr">
            <a:normAutofit/>
          </a:bodyPr>
          <a:lstStyle/>
          <a:p>
            <a:r>
              <a:rPr lang="en-IN" sz="2400" b="1"/>
              <a:t>Real-Time Emotion Detection: </a:t>
            </a:r>
            <a:r>
              <a:rPr lang="en-IN" sz="2400"/>
              <a:t>Low-latency processing on Raspberry Pi</a:t>
            </a:r>
          </a:p>
          <a:p>
            <a:r>
              <a:rPr lang="en-IN" sz="2400" b="1"/>
              <a:t>Privacy &amp; Control: </a:t>
            </a:r>
            <a:r>
              <a:rPr lang="en-IN" sz="2400"/>
              <a:t>No third-party APIs, local data handling</a:t>
            </a:r>
          </a:p>
          <a:p>
            <a:r>
              <a:rPr lang="en-IN" sz="2400" b="1"/>
              <a:t>User Engagement: </a:t>
            </a:r>
            <a:r>
              <a:rPr lang="en-IN" sz="2400"/>
              <a:t>Seamless transition between moods</a:t>
            </a:r>
          </a:p>
          <a:p>
            <a:r>
              <a:rPr lang="en-IN" sz="2400" b="1"/>
              <a:t>Scalability: </a:t>
            </a:r>
            <a:r>
              <a:rPr lang="en-IN" sz="2400"/>
              <a:t>Potential use in entertainment, mental health, and IoT setups</a:t>
            </a:r>
          </a:p>
        </p:txBody>
      </p:sp>
    </p:spTree>
    <p:extLst>
      <p:ext uri="{BB962C8B-B14F-4D97-AF65-F5344CB8AC3E}">
        <p14:creationId xmlns:p14="http://schemas.microsoft.com/office/powerpoint/2010/main" val="1519412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b="1" dirty="0"/>
              <a:t>Literature survey/Existing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E75206D-3E64-281F-6111-66D73EA53C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5412193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4606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4100" b="1"/>
              <a:t>Methodology</a:t>
            </a:r>
            <a:endParaRPr lang="en-IN" sz="410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5F69536-99D3-7E5A-F2BE-9D1C87F84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 b="1"/>
              <a:t>1. Data Collection &amp; Preprocessing</a:t>
            </a:r>
            <a:endParaRPr lang="en-US" sz="1700"/>
          </a:p>
          <a:p>
            <a:r>
              <a:rPr lang="en-US" sz="1700"/>
              <a:t>The ‘</a:t>
            </a:r>
            <a:r>
              <a:rPr lang="en-US" sz="1700" b="1"/>
              <a:t>fer+ck+augmentedfer</a:t>
            </a:r>
            <a:r>
              <a:rPr lang="en-US" sz="1700"/>
              <a:t>’ dataset was used.</a:t>
            </a:r>
          </a:p>
          <a:p>
            <a:r>
              <a:rPr lang="en-US" sz="1700"/>
              <a:t>Images were cleaned, resized, and preprocessed for better model performance.</a:t>
            </a:r>
          </a:p>
          <a:p>
            <a:r>
              <a:rPr lang="en-US" sz="1700"/>
              <a:t>Data augmentation techniques were applied to improve model generalization.</a:t>
            </a:r>
          </a:p>
          <a:p>
            <a:endParaRPr lang="en-US" sz="1700"/>
          </a:p>
          <a:p>
            <a:pPr marL="0" indent="0">
              <a:buNone/>
            </a:pPr>
            <a:r>
              <a:rPr lang="en-US" sz="1700"/>
              <a:t>2. </a:t>
            </a:r>
            <a:r>
              <a:rPr lang="en-US" sz="1700" b="1"/>
              <a:t>Model Selection &amp; Training</a:t>
            </a:r>
            <a:endParaRPr lang="en-US" sz="1700"/>
          </a:p>
          <a:p>
            <a:r>
              <a:rPr lang="en-US" sz="1700"/>
              <a:t>A </a:t>
            </a:r>
            <a:r>
              <a:rPr lang="en-US" sz="1700" b="1"/>
              <a:t>Convolutional Neural Network (CNN)</a:t>
            </a:r>
            <a:r>
              <a:rPr lang="en-US" sz="1700"/>
              <a:t> was designed for emotion classification.</a:t>
            </a:r>
          </a:p>
          <a:p>
            <a:r>
              <a:rPr lang="en-US" sz="1700"/>
              <a:t>Various optimizers and activation functions were tested to achieve better accuracy.</a:t>
            </a:r>
          </a:p>
          <a:p>
            <a:pPr marL="0" indent="0">
              <a:buNone/>
            </a:pPr>
            <a:endParaRPr lang="en-IN" sz="1700"/>
          </a:p>
        </p:txBody>
      </p:sp>
    </p:spTree>
    <p:extLst>
      <p:ext uri="{BB962C8B-B14F-4D97-AF65-F5344CB8AC3E}">
        <p14:creationId xmlns:p14="http://schemas.microsoft.com/office/powerpoint/2010/main" val="4146851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4100" b="1" dirty="0"/>
              <a:t>Methodology</a:t>
            </a:r>
            <a:endParaRPr lang="en-IN" sz="41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5F69536-99D3-7E5A-F2BE-9D1C87F84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500" b="1" dirty="0"/>
              <a:t>3. Emotion Detection &amp; Music Recommendation</a:t>
            </a:r>
            <a:endParaRPr lang="en-US" sz="1500" dirty="0"/>
          </a:p>
          <a:p>
            <a:r>
              <a:rPr lang="en-US" sz="1500" dirty="0"/>
              <a:t>A </a:t>
            </a:r>
            <a:r>
              <a:rPr lang="en-US" sz="1500" b="1" dirty="0"/>
              <a:t>camera module</a:t>
            </a:r>
            <a:r>
              <a:rPr lang="en-US" sz="1500" dirty="0"/>
              <a:t> on Raspberry Pi 4 captures real-time images.</a:t>
            </a:r>
          </a:p>
          <a:p>
            <a:r>
              <a:rPr lang="en-US" sz="1500" dirty="0"/>
              <a:t>The trained model predicts the user's emotion from the captured image.</a:t>
            </a:r>
          </a:p>
          <a:p>
            <a:r>
              <a:rPr lang="en-US" sz="1500" dirty="0"/>
              <a:t>Based on the detected emotion, a </a:t>
            </a:r>
            <a:r>
              <a:rPr lang="en-US" sz="1500" b="1" dirty="0"/>
              <a:t>predefined playlist</a:t>
            </a:r>
            <a:r>
              <a:rPr lang="en-US" sz="1500" dirty="0"/>
              <a:t> suggests appropriate songs.</a:t>
            </a:r>
          </a:p>
          <a:p>
            <a:pPr marL="0" indent="0">
              <a:buNone/>
            </a:pPr>
            <a:r>
              <a:rPr lang="en-US" sz="1500" b="1" dirty="0"/>
              <a:t>4. Web App Development &amp; Deployment</a:t>
            </a:r>
            <a:endParaRPr lang="en-US" sz="1500" dirty="0"/>
          </a:p>
          <a:p>
            <a:r>
              <a:rPr lang="en-US" sz="1500" dirty="0"/>
              <a:t>A </a:t>
            </a:r>
            <a:r>
              <a:rPr lang="en-US" sz="1500" b="1" dirty="0"/>
              <a:t>web application</a:t>
            </a:r>
            <a:r>
              <a:rPr lang="en-US" sz="1500" dirty="0"/>
              <a:t> was developed for user interaction.</a:t>
            </a:r>
          </a:p>
          <a:p>
            <a:r>
              <a:rPr lang="en-US" sz="1500" dirty="0"/>
              <a:t>The app allows users to get real-time </a:t>
            </a:r>
            <a:r>
              <a:rPr lang="en-US" sz="1500" b="1" dirty="0"/>
              <a:t>emotion-based music recommendations</a:t>
            </a:r>
            <a:r>
              <a:rPr lang="en-US" sz="1500" dirty="0"/>
              <a:t>.</a:t>
            </a:r>
          </a:p>
          <a:p>
            <a:r>
              <a:rPr lang="en-US" sz="1500" dirty="0"/>
              <a:t>The web app was deployed on </a:t>
            </a:r>
            <a:r>
              <a:rPr lang="en-US" sz="1500" b="1" dirty="0"/>
              <a:t>Raspberry Pi 4</a:t>
            </a:r>
            <a:r>
              <a:rPr lang="en-US" sz="1500" dirty="0"/>
              <a:t> for a seamless experience.</a:t>
            </a:r>
          </a:p>
          <a:p>
            <a:pPr marL="0" indent="0">
              <a:buNone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254352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video game&#10;&#10;AI-generated content may be incorrect.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4" r="3674"/>
          <a:stretch/>
        </p:blipFill>
        <p:spPr>
          <a:xfrm>
            <a:off x="621675" y="623280"/>
            <a:ext cx="3435536" cy="1819656"/>
          </a:xfrm>
          <a:prstGeom prst="rect">
            <a:avLst/>
          </a:prstGeom>
        </p:spPr>
      </p:pic>
      <p:pic>
        <p:nvPicPr>
          <p:cNvPr id="3" name="Picture 2" descr="A black screen with white text&#10;&#10;AI-generated content may be incorrect.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" r="53636" b="-2"/>
          <a:stretch/>
        </p:blipFill>
        <p:spPr>
          <a:xfrm>
            <a:off x="621676" y="4416029"/>
            <a:ext cx="3446072" cy="1815122"/>
          </a:xfrm>
          <a:prstGeom prst="rect">
            <a:avLst/>
          </a:prstGeom>
        </p:spPr>
      </p:pic>
      <p:sp>
        <p:nvSpPr>
          <p:cNvPr id="17" name="Right Triangle 16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5217" y="623275"/>
            <a:ext cx="717161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0385" y="1188637"/>
            <a:ext cx="6237586" cy="1597228"/>
          </a:xfrm>
        </p:spPr>
        <p:txBody>
          <a:bodyPr>
            <a:normAutofit/>
          </a:bodyPr>
          <a:lstStyle/>
          <a:p>
            <a:r>
              <a:rPr lang="en-US" sz="5400" b="1" dirty="0"/>
              <a:t>Methodology</a:t>
            </a:r>
            <a:endParaRPr lang="en-IN" sz="5400" dirty="0"/>
          </a:p>
        </p:txBody>
      </p:sp>
      <p:pic>
        <p:nvPicPr>
          <p:cNvPr id="9" name="Picture 8" descr="A screenshot of a music player&#10;&#10;AI-generated content may be incorrect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5" r="4946"/>
          <a:stretch/>
        </p:blipFill>
        <p:spPr>
          <a:xfrm>
            <a:off x="621675" y="2519655"/>
            <a:ext cx="3446072" cy="1819656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5F69536-99D3-7E5A-F2BE-9D1C87F84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0385" y="2708037"/>
            <a:ext cx="5025645" cy="272819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5. Testing &amp; Accuracy Improvement</a:t>
            </a:r>
            <a:endParaRPr lang="en-US" sz="2000" dirty="0"/>
          </a:p>
          <a:p>
            <a:r>
              <a:rPr lang="en-US" sz="2000" dirty="0"/>
              <a:t>The initial model had low accuracy (&lt;50%), prompting further </a:t>
            </a:r>
            <a:r>
              <a:rPr lang="en-US" sz="2000" b="1" dirty="0"/>
              <a:t>model improvements</a:t>
            </a:r>
            <a:r>
              <a:rPr lang="en-US" sz="2000" dirty="0"/>
              <a:t>.</a:t>
            </a:r>
          </a:p>
          <a:p>
            <a:r>
              <a:rPr lang="en-US" sz="2000" dirty="0"/>
              <a:t>The final optimized model achieved an accuracy of ~</a:t>
            </a:r>
            <a:r>
              <a:rPr lang="en-US" sz="2000" b="1" dirty="0"/>
              <a:t>95%</a:t>
            </a:r>
            <a:r>
              <a:rPr lang="en-US" sz="2000" dirty="0"/>
              <a:t>.</a:t>
            </a:r>
          </a:p>
          <a:p>
            <a:r>
              <a:rPr lang="en-US" sz="2000" dirty="0"/>
              <a:t>The system was rigorously tested on the Raspberry Pi.</a:t>
            </a:r>
          </a:p>
          <a:p>
            <a:pPr marL="0" indent="0"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204578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7" descr="A diagram of a software model&#10;&#10;AI-generated content may be incorrect.">
            <a:extLst>
              <a:ext uri="{FF2B5EF4-FFF2-40B4-BE49-F238E27FC236}">
                <a16:creationId xmlns:a16="http://schemas.microsoft.com/office/drawing/2014/main" id="{F59D1612-F52B-A24B-7DA5-7F39D6D41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658" y="-5415"/>
            <a:ext cx="3760686" cy="6868831"/>
          </a:xfrm>
          <a:prstGeom prst="rect">
            <a:avLst/>
          </a:prstGeom>
          <a:ln>
            <a:noFill/>
          </a:ln>
        </p:spPr>
      </p:pic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569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3356" y="1188637"/>
            <a:ext cx="9984615" cy="1597228"/>
          </a:xfrm>
        </p:spPr>
        <p:txBody>
          <a:bodyPr>
            <a:normAutofit/>
          </a:bodyPr>
          <a:lstStyle/>
          <a:p>
            <a:r>
              <a:rPr lang="en-US" sz="6000" b="1"/>
              <a:t>FINDINGS/RESULTS</a:t>
            </a:r>
            <a:endParaRPr lang="en-IN" sz="6000"/>
          </a:p>
        </p:txBody>
      </p:sp>
      <p:pic>
        <p:nvPicPr>
          <p:cNvPr id="7" name="Picture 6" descr="A graph of a graph of a graph of a graph of a graph of a graph of a graph of a graph of a graph of a graph of a graph of a graph of a graph of&#10;&#10;AI-generated content may be incorrect.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260" y="2769486"/>
            <a:ext cx="6011873" cy="232959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5230" y="2595923"/>
            <a:ext cx="4238257" cy="2728198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Accuracy: </a:t>
            </a:r>
            <a:r>
              <a:rPr lang="en-US" sz="2000" dirty="0"/>
              <a:t>Achieved ~95% on Testing data</a:t>
            </a:r>
          </a:p>
          <a:p>
            <a:r>
              <a:rPr lang="en-US" sz="2000" b="1" dirty="0"/>
              <a:t>Real-Time Feasibility: </a:t>
            </a:r>
            <a:r>
              <a:rPr lang="en-US" sz="2000" dirty="0"/>
              <a:t>Fast on Raspberry Pi</a:t>
            </a:r>
          </a:p>
          <a:p>
            <a:r>
              <a:rPr lang="en-US" sz="2000" b="1" dirty="0"/>
              <a:t>User Feedback: </a:t>
            </a:r>
            <a:r>
              <a:rPr lang="en-US" sz="2000" dirty="0"/>
              <a:t>Smooth and responsive music transitions</a:t>
            </a:r>
          </a:p>
          <a:p>
            <a:r>
              <a:rPr lang="en-US" sz="2000" b="1" dirty="0"/>
              <a:t>Robustness: </a:t>
            </a:r>
            <a:r>
              <a:rPr lang="en-US" sz="2000" dirty="0"/>
              <a:t>Better generalization due to combined dataset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618174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1134</Words>
  <Application>Microsoft Office PowerPoint</Application>
  <PresentationFormat>Widescreen</PresentationFormat>
  <Paragraphs>72</Paragraphs>
  <Slides>16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Emotion Based Music Player using a combination of OpenCV and Raspberry Pi</vt:lpstr>
      <vt:lpstr>Introduction</vt:lpstr>
      <vt:lpstr>OBJECTIVE</vt:lpstr>
      <vt:lpstr>Literature survey/Existing</vt:lpstr>
      <vt:lpstr>Methodology</vt:lpstr>
      <vt:lpstr>Methodology</vt:lpstr>
      <vt:lpstr>Methodology</vt:lpstr>
      <vt:lpstr>PowerPoint Presentation</vt:lpstr>
      <vt:lpstr>FINDINGS/RESULTS</vt:lpstr>
      <vt:lpstr>CONCLUSION</vt:lpstr>
      <vt:lpstr>References</vt:lpstr>
      <vt:lpstr>PowerPoint Presentation</vt:lpstr>
      <vt:lpstr>PowerPoint Presentation</vt:lpstr>
      <vt:lpstr>PowerPoint Presentation</vt:lpstr>
      <vt:lpstr>Testing Video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paper</dc:title>
  <dc:creator>Babu</dc:creator>
  <cp:lastModifiedBy>ADITYA ANAND (RA2111003010209)</cp:lastModifiedBy>
  <cp:revision>10</cp:revision>
  <dcterms:created xsi:type="dcterms:W3CDTF">2023-04-17T03:16:52Z</dcterms:created>
  <dcterms:modified xsi:type="dcterms:W3CDTF">2025-04-06T12:55:45Z</dcterms:modified>
</cp:coreProperties>
</file>